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8"/>
  </p:notesMasterIdLst>
  <p:handoutMasterIdLst>
    <p:handoutMasterId r:id="rId19"/>
  </p:handoutMasterIdLst>
  <p:sldIdLst>
    <p:sldId id="257" r:id="rId3"/>
    <p:sldId id="298" r:id="rId4"/>
    <p:sldId id="299" r:id="rId5"/>
    <p:sldId id="326" r:id="rId6"/>
    <p:sldId id="338" r:id="rId7"/>
    <p:sldId id="325" r:id="rId8"/>
    <p:sldId id="339" r:id="rId9"/>
    <p:sldId id="341" r:id="rId10"/>
    <p:sldId id="342" r:id="rId11"/>
    <p:sldId id="329" r:id="rId12"/>
    <p:sldId id="334" r:id="rId13"/>
    <p:sldId id="335" r:id="rId14"/>
    <p:sldId id="337" r:id="rId15"/>
    <p:sldId id="333" r:id="rId16"/>
    <p:sldId id="340" r:id="rId17"/>
  </p:sldIdLst>
  <p:sldSz cx="9144000" cy="6858000" type="screen4x3"/>
  <p:notesSz cx="7023100" cy="93091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F963B45D-D82A-4C69-BF8A-2330DFB5551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3DF928D0-A216-405E-B22E-F918F0A475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3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0385904B-FB3B-4CFC-9B77-3ADA9D211045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6500192-6881-4F05-A59F-E83DD06F9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4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1310-3F94-4DB8-BA21-7E585410B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05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022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1310-3F94-4DB8-BA21-7E585410B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84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022">
              <a:defRPr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1310-3F94-4DB8-BA21-7E585410B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3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022">
              <a:defRPr/>
            </a:pPr>
            <a:r>
              <a:rPr lang="en-US" sz="1600" dirty="0">
                <a:solidFill>
                  <a:prstClr val="black"/>
                </a:solidFill>
              </a:rPr>
              <a:t>Family Educational Rights and Privacy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1310-3F94-4DB8-BA21-7E585410B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3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022">
              <a:defRPr/>
            </a:pPr>
            <a:r>
              <a:rPr lang="en-US" sz="1600" dirty="0">
                <a:solidFill>
                  <a:prstClr val="black"/>
                </a:solidFill>
              </a:rPr>
              <a:t>Family Educational Rights and Privacy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1310-3F94-4DB8-BA21-7E585410B9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6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022">
              <a:defRPr/>
            </a:pPr>
            <a:r>
              <a:rPr lang="en-US" sz="1600" dirty="0">
                <a:solidFill>
                  <a:prstClr val="black"/>
                </a:solidFill>
              </a:rPr>
              <a:t>Family Educational Rights and Privacy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1310-3F94-4DB8-BA21-7E585410B9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55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2022">
              <a:defRPr/>
            </a:pPr>
            <a:r>
              <a:rPr lang="en-US" sz="1600" dirty="0">
                <a:solidFill>
                  <a:prstClr val="black"/>
                </a:solidFill>
              </a:rPr>
              <a:t>Family Educational Rights and Privacy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21310-3F94-4DB8-BA21-7E585410B9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8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15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7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246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80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77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017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11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2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6808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70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033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05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611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2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03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64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03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71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17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792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39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E46F4E8F-21F7-4BE0-B88C-757DE7D14960}" type="datetimeFigureOut">
              <a:rPr lang="en-US" smtClean="0">
                <a:solidFill>
                  <a:srgbClr val="000000"/>
                </a:solidFill>
              </a:rPr>
              <a:pPr/>
              <a:t>7/8/2024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EE2A43B-AE9D-418C-A41E-5AA0E1F2C25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5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skTheAdvisor@wpunj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WPUImmunization@wpunj.edu" TargetMode="External"/><Relationship Id="rId4" Type="http://schemas.openxmlformats.org/officeDocument/2006/relationships/hyperlink" Target="mailto:StudentServices@wpunj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punj.edu/career-center/career-communitie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21301"/>
            <a:ext cx="89916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58076" y="5934670"/>
            <a:ext cx="3628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ill.</a:t>
            </a:r>
            <a:r>
              <a:rPr lang="en-US" sz="5400" b="1" dirty="0">
                <a:ln w="18415" cmpd="sng">
                  <a:solidFill>
                    <a:srgbClr val="000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ower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38200"/>
            <a:ext cx="5943600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5037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21301"/>
            <a:ext cx="89916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762000"/>
          </a:xfrm>
        </p:spPr>
        <p:txBody>
          <a:bodyPr/>
          <a:lstStyle/>
          <a:p>
            <a:pPr algn="ctr"/>
            <a:r>
              <a:rPr lang="en-US" b="1" cap="none" dirty="0">
                <a:solidFill>
                  <a:srgbClr val="F8F8F8"/>
                </a:solidFill>
              </a:rPr>
              <a:t>Degree Requirements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373563"/>
          </a:xfrm>
        </p:spPr>
        <p:txBody>
          <a:bodyPr>
            <a:normAutofit lnSpcReduction="10000"/>
          </a:bodyPr>
          <a:lstStyle/>
          <a:p>
            <a:pPr marL="342900" indent="-342900" defTabSz="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Components of a Liberal Arts Degree: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Minimum of 120 credits</a:t>
            </a:r>
            <a:endParaRPr lang="en-US" b="1" dirty="0">
              <a:solidFill>
                <a:srgbClr val="FFFFFF"/>
              </a:solidFill>
              <a:latin typeface="+mj-lt"/>
              <a:cs typeface="Arial" pitchFamily="34" charset="0"/>
            </a:endParaRPr>
          </a:p>
          <a:p>
            <a:pPr marL="800100" lvl="1" indent="-342900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University Requirements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Core Curriculum – will include subjects across a broad range of areas outside of a student’s major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Major Requirements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Minor Requirements, Second Major, or Electives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Pre – Packaging</a:t>
            </a:r>
          </a:p>
          <a:p>
            <a:pPr marL="800100" lvl="1" indent="-342900"/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All freshmen have their schedule built to meet first semester requirements</a:t>
            </a:r>
          </a:p>
          <a:p>
            <a:pPr marL="800100" lvl="1" indent="-342900"/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Constructed with time for tutoring, meeting with faculty, engaging with the University community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8335" y="5934670"/>
            <a:ext cx="36288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ill.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ower</a:t>
            </a:r>
          </a:p>
        </p:txBody>
      </p:sp>
    </p:spTree>
    <p:extLst>
      <p:ext uri="{BB962C8B-B14F-4D97-AF65-F5344CB8AC3E}">
        <p14:creationId xmlns:p14="http://schemas.microsoft.com/office/powerpoint/2010/main" val="1602738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WP Connect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53759"/>
            <a:ext cx="7620000" cy="4171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" r="2609" b="9583"/>
          <a:stretch/>
        </p:blipFill>
        <p:spPr>
          <a:xfrm>
            <a:off x="4953001" y="681307"/>
            <a:ext cx="3200400" cy="766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FA0CA5-D643-607B-B2A2-EEA959614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411536"/>
            <a:ext cx="149505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0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1" r="63661" b="21456"/>
          <a:stretch/>
        </p:blipFill>
        <p:spPr>
          <a:xfrm>
            <a:off x="457200" y="184673"/>
            <a:ext cx="3047999" cy="342389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3810000"/>
            <a:ext cx="7008843" cy="2387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362" y="152718"/>
            <a:ext cx="2217737" cy="348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08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D0DE42BC-3BE9-83B7-264F-DF70629A3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849" y="1924657"/>
            <a:ext cx="7620000" cy="1391325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97A598-F4CC-A1DE-0B97-AFB3DE871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849" y="3294528"/>
            <a:ext cx="6367727" cy="35127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3A8BB24-D6D3-5E4C-2E00-B312351E2F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01250"/>
            <a:ext cx="8382000" cy="17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75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21301"/>
            <a:ext cx="89916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dirty="0">
                <a:solidFill>
                  <a:srgbClr val="F8F8F8"/>
                </a:solidFill>
              </a:rPr>
              <a:t>Important Dates and Upcoming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970"/>
            <a:ext cx="8153400" cy="4917332"/>
          </a:xfrm>
        </p:spPr>
        <p:txBody>
          <a:bodyPr>
            <a:noAutofit/>
          </a:bodyPr>
          <a:lstStyle/>
          <a:p>
            <a:pPr marL="285750" indent="-285750" defTabSz="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FFFFFF"/>
                </a:solidFill>
                <a:cs typeface="Arial" pitchFamily="34" charset="0"/>
              </a:rPr>
              <a:t>Transcripts and Score reports</a:t>
            </a:r>
            <a:endParaRPr lang="en-US" sz="1800" dirty="0">
              <a:solidFill>
                <a:srgbClr val="FFFFFF"/>
              </a:solidFill>
              <a:latin typeface="+mj-lt"/>
              <a:cs typeface="Arial" pitchFamily="34" charset="0"/>
            </a:endParaRPr>
          </a:p>
          <a:p>
            <a:pPr marL="800100" lvl="1" indent="-342900" defTabSz="457200" fontAlgn="base">
              <a:spcBef>
                <a:spcPct val="0"/>
              </a:spcBef>
            </a:pPr>
            <a:r>
              <a:rPr lang="en-US" sz="1500" dirty="0">
                <a:solidFill>
                  <a:srgbClr val="FFFFFF"/>
                </a:solidFill>
                <a:latin typeface="+mj-lt"/>
                <a:cs typeface="Arial" pitchFamily="34" charset="0"/>
              </a:rPr>
              <a:t>Final graduation transcript, dual enrollment college transcripts, and/or score reports should be submitted ASAP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j-lt"/>
                <a:cs typeface="Arial" pitchFamily="34" charset="0"/>
              </a:rPr>
              <a:t>Financial Aid Verification Documents</a:t>
            </a:r>
          </a:p>
          <a:p>
            <a:pPr marL="800100" lvl="1" indent="-342900" defTabSz="457200" fontAlgn="base"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+mj-lt"/>
                <a:cs typeface="Arial" pitchFamily="34" charset="0"/>
              </a:rPr>
              <a:t>Emailed notifications have gone out; submit as soon as possible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j-lt"/>
                <a:cs typeface="Arial" pitchFamily="34" charset="0"/>
              </a:rPr>
              <a:t>Health Insurance Waiver </a:t>
            </a:r>
          </a:p>
          <a:p>
            <a:pPr marL="800100" lvl="1" indent="-342900" defTabSz="457200" fontAlgn="base"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+mj-lt"/>
                <a:cs typeface="Arial" pitchFamily="34" charset="0"/>
              </a:rPr>
              <a:t>Waivers are due in September otherwise families will be billed for health insurance – check email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j-lt"/>
                <a:cs typeface="Arial" pitchFamily="34" charset="0"/>
              </a:rPr>
              <a:t>Tuition</a:t>
            </a:r>
          </a:p>
          <a:p>
            <a:pPr marL="800100" lvl="1" indent="-342900" defTabSz="457200" fontAlgn="base">
              <a:spcBef>
                <a:spcPct val="0"/>
              </a:spcBef>
            </a:pPr>
            <a:r>
              <a:rPr lang="en-US" sz="1500" dirty="0">
                <a:solidFill>
                  <a:srgbClr val="FFFFFF"/>
                </a:solidFill>
                <a:latin typeface="+mj-lt"/>
                <a:cs typeface="Arial" pitchFamily="34" charset="0"/>
              </a:rPr>
              <a:t>Billing statements are posted in Billing and Payments under Student tab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j-lt"/>
                <a:cs typeface="Arial" pitchFamily="34" charset="0"/>
              </a:rPr>
              <a:t>Immunization Paperwork</a:t>
            </a:r>
          </a:p>
          <a:p>
            <a:pPr marL="800100" lvl="1" indent="-342900" defTabSz="457200" fontAlgn="base">
              <a:spcBef>
                <a:spcPct val="0"/>
              </a:spcBef>
            </a:pPr>
            <a:r>
              <a:rPr lang="en-US" sz="1500" dirty="0">
                <a:solidFill>
                  <a:srgbClr val="FFFFFF"/>
                </a:solidFill>
                <a:latin typeface="+mj-lt"/>
                <a:cs typeface="Arial" pitchFamily="34" charset="0"/>
              </a:rPr>
              <a:t>Students must enter their immunization history into their student health portal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j-lt"/>
                <a:cs typeface="Arial" pitchFamily="34" charset="0"/>
              </a:rPr>
              <a:t>Alcohol Education program </a:t>
            </a:r>
          </a:p>
          <a:p>
            <a:pPr marL="800100" lvl="1" indent="-342900" defTabSz="457200" fontAlgn="base">
              <a:spcBef>
                <a:spcPct val="0"/>
              </a:spcBef>
            </a:pPr>
            <a:r>
              <a:rPr lang="en-US" sz="1600" dirty="0">
                <a:solidFill>
                  <a:srgbClr val="FFFFFF"/>
                </a:solidFill>
                <a:latin typeface="+mj-lt"/>
                <a:cs typeface="Arial" pitchFamily="34" charset="0"/>
              </a:rPr>
              <a:t>Online program – check email for link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+mj-lt"/>
                <a:cs typeface="Arial" pitchFamily="34" charset="0"/>
              </a:rPr>
              <a:t>SPARC Violence Prevention program</a:t>
            </a:r>
          </a:p>
          <a:p>
            <a:pPr marL="800100" lvl="1" indent="-342900" defTabSz="457200" fontAlgn="base">
              <a:spcBef>
                <a:spcPct val="0"/>
              </a:spcBef>
            </a:pPr>
            <a:r>
              <a:rPr lang="en-US" sz="1500" dirty="0">
                <a:solidFill>
                  <a:srgbClr val="FFFFFF"/>
                </a:solidFill>
                <a:cs typeface="Arial" pitchFamily="34" charset="0"/>
              </a:rPr>
              <a:t>Online program – access through Blackboard – check email</a:t>
            </a:r>
          </a:p>
          <a:p>
            <a:pPr marL="800100" lvl="1" indent="-342900" defTabSz="457200" fontAlgn="base">
              <a:spcBef>
                <a:spcPct val="0"/>
              </a:spcBef>
            </a:pPr>
            <a:endParaRPr lang="en-US" sz="1500" dirty="0">
              <a:solidFill>
                <a:srgbClr val="FFFFFF"/>
              </a:solidFill>
              <a:cs typeface="Arial" pitchFamily="34" charset="0"/>
            </a:endParaRPr>
          </a:p>
          <a:p>
            <a:pPr marL="342900" indent="-342900" defTabSz="457200" fontAlgn="base">
              <a:spcBef>
                <a:spcPct val="0"/>
              </a:spcBef>
            </a:pPr>
            <a:r>
              <a:rPr lang="en-US" sz="1500" dirty="0">
                <a:solidFill>
                  <a:srgbClr val="FFFFFF"/>
                </a:solidFill>
                <a:cs typeface="Arial" pitchFamily="34" charset="0"/>
              </a:rPr>
              <a:t>* Freshman checklist is on WP Connect and will post reminders for many of these items</a:t>
            </a:r>
          </a:p>
        </p:txBody>
      </p:sp>
      <p:sp>
        <p:nvSpPr>
          <p:cNvPr id="4" name="Rectangle 3"/>
          <p:cNvSpPr/>
          <p:nvPr/>
        </p:nvSpPr>
        <p:spPr>
          <a:xfrm>
            <a:off x="5388335" y="5934670"/>
            <a:ext cx="36288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ill.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ower</a:t>
            </a:r>
          </a:p>
        </p:txBody>
      </p:sp>
    </p:spTree>
    <p:extLst>
      <p:ext uri="{BB962C8B-B14F-4D97-AF65-F5344CB8AC3E}">
        <p14:creationId xmlns:p14="http://schemas.microsoft.com/office/powerpoint/2010/main" val="2021567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21301"/>
            <a:ext cx="89916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685800"/>
          </a:xfrm>
        </p:spPr>
        <p:txBody>
          <a:bodyPr>
            <a:normAutofit/>
          </a:bodyPr>
          <a:lstStyle/>
          <a:p>
            <a:pPr algn="ctr"/>
            <a:r>
              <a:rPr lang="en-US" sz="2800" b="1" cap="none" dirty="0">
                <a:solidFill>
                  <a:srgbClr val="F8F8F8"/>
                </a:solidFill>
              </a:rPr>
              <a:t>Key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03970"/>
            <a:ext cx="8534400" cy="4917332"/>
          </a:xfrm>
        </p:spPr>
        <p:txBody>
          <a:bodyPr>
            <a:noAutofit/>
          </a:bodyPr>
          <a:lstStyle/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+mj-lt"/>
                <a:cs typeface="Arial" pitchFamily="34" charset="0"/>
              </a:rPr>
              <a:t>Carmen Ortiz </a:t>
            </a:r>
            <a:r>
              <a:rPr lang="en-US" sz="1800" dirty="0">
                <a:latin typeface="+mj-lt"/>
                <a:cs typeface="Arial" pitchFamily="34" charset="0"/>
              </a:rPr>
              <a:t>– OrtizC@wpunj.edu 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+mj-lt"/>
                <a:cs typeface="Arial" pitchFamily="34" charset="0"/>
              </a:rPr>
              <a:t>Linda Refsland 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– </a:t>
            </a:r>
            <a:r>
              <a:rPr lang="en-US" sz="1800" dirty="0">
                <a:latin typeface="+mj-lt"/>
                <a:cs typeface="Arial" pitchFamily="34" charset="0"/>
              </a:rPr>
              <a:t>RefslandL@wpunj.edu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+mj-lt"/>
                <a:cs typeface="Arial" pitchFamily="34" charset="0"/>
              </a:rPr>
              <a:t>Advisement</a:t>
            </a:r>
            <a:r>
              <a:rPr lang="en-US" sz="1800" dirty="0">
                <a:solidFill>
                  <a:srgbClr val="FFFFFF"/>
                </a:solidFill>
                <a:latin typeface="+mj-lt"/>
                <a:cs typeface="Arial" pitchFamily="34" charset="0"/>
                <a:hlinkClick r:id="rId3"/>
              </a:rPr>
              <a:t> 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- </a:t>
            </a:r>
            <a:r>
              <a:rPr lang="en-US" sz="1800" dirty="0">
                <a:latin typeface="+mj-lt"/>
                <a:cs typeface="Arial" pitchFamily="34" charset="0"/>
              </a:rPr>
              <a:t>AskTheAdvisor@wpunj.edu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+mj-lt"/>
                <a:cs typeface="Arial" pitchFamily="34" charset="0"/>
              </a:rPr>
              <a:t>Registrar’s Office 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– </a:t>
            </a:r>
            <a:r>
              <a:rPr lang="en-US" sz="1800" dirty="0">
                <a:latin typeface="+mj-lt"/>
                <a:cs typeface="Arial" pitchFamily="34" charset="0"/>
              </a:rPr>
              <a:t>Registrar@wpunj.edu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+mj-lt"/>
                <a:cs typeface="Arial" pitchFamily="34" charset="0"/>
              </a:rPr>
              <a:t>Student Enrollment Services </a:t>
            </a:r>
            <a:r>
              <a:rPr lang="en-US" sz="180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  <a:cs typeface="Arial" pitchFamily="34" charset="0"/>
              </a:rPr>
              <a:t>- </a:t>
            </a:r>
            <a:r>
              <a:rPr lang="en-US" sz="1800" dirty="0">
                <a:latin typeface="+mj-lt"/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StudentServices@wpunj.edu</a:t>
            </a:r>
            <a:endParaRPr lang="en-US" sz="1800" dirty="0">
              <a:latin typeface="+mj-lt"/>
              <a:cs typeface="Arial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+mj-lt"/>
                <a:cs typeface="Arial" pitchFamily="34" charset="0"/>
              </a:rPr>
              <a:t>Financial Aid </a:t>
            </a:r>
            <a:r>
              <a:rPr lang="en-US" sz="1800" dirty="0">
                <a:latin typeface="+mj-lt"/>
                <a:cs typeface="Arial" pitchFamily="34" charset="0"/>
              </a:rPr>
              <a:t>– FINAID@wpunj.edu</a:t>
            </a:r>
          </a:p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+mj-lt"/>
                <a:cs typeface="Arial" pitchFamily="34" charset="0"/>
              </a:rPr>
              <a:t>Counseling Health and Wellness – </a:t>
            </a:r>
            <a:r>
              <a:rPr lang="en-US" sz="1800" dirty="0">
                <a:latin typeface="+mj-lt"/>
                <a:cs typeface="Arial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WPUImmunization@wpunj.edu</a:t>
            </a:r>
            <a:endParaRPr lang="en-US" sz="1800" dirty="0">
              <a:latin typeface="+mj-lt"/>
              <a:cs typeface="Arial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  <a:latin typeface="+mj-lt"/>
                <a:cs typeface="Arial" pitchFamily="34" charset="0"/>
              </a:rPr>
              <a:t>Parent and Family Relations – </a:t>
            </a:r>
            <a:r>
              <a:rPr lang="en-US" sz="1800" dirty="0">
                <a:solidFill>
                  <a:schemeClr val="bg2"/>
                </a:solidFill>
                <a:latin typeface="+mj-lt"/>
                <a:cs typeface="Arial" pitchFamily="34" charset="0"/>
              </a:rPr>
              <a:t>WPFamilies@wpunj.edu</a:t>
            </a:r>
          </a:p>
          <a:p>
            <a:pPr defTabSz="457200" fontAlgn="base">
              <a:spcBef>
                <a:spcPct val="0"/>
              </a:spcBef>
              <a:spcAft>
                <a:spcPts val="0"/>
              </a:spcAft>
            </a:pPr>
            <a:endParaRPr lang="en-US" sz="1500" dirty="0">
              <a:solidFill>
                <a:schemeClr val="bg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8335" y="5934670"/>
            <a:ext cx="36288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ill.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ower</a:t>
            </a:r>
          </a:p>
        </p:txBody>
      </p:sp>
    </p:spTree>
    <p:extLst>
      <p:ext uri="{BB962C8B-B14F-4D97-AF65-F5344CB8AC3E}">
        <p14:creationId xmlns:p14="http://schemas.microsoft.com/office/powerpoint/2010/main" val="315905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921301"/>
            <a:ext cx="89916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43400" y="1143000"/>
            <a:ext cx="4343400" cy="4419600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Linda Refsland</a:t>
            </a:r>
          </a:p>
          <a:p>
            <a:pPr algn="ctr"/>
            <a:r>
              <a:rPr lang="en-US" sz="2200" dirty="0">
                <a:solidFill>
                  <a:srgbClr val="FFFFFF"/>
                </a:solidFill>
              </a:rPr>
              <a:t>Academic Success Services</a:t>
            </a: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Academic Success Center</a:t>
            </a:r>
            <a:r>
              <a:rPr lang="en-US" sz="1600" dirty="0">
                <a:solidFill>
                  <a:srgbClr val="FFFFFF"/>
                </a:solidFill>
              </a:rPr>
              <a:t> – primary tutoring and skills workshop center</a:t>
            </a: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Academic Foundations</a:t>
            </a:r>
            <a:r>
              <a:rPr lang="en-US" sz="1600" dirty="0">
                <a:solidFill>
                  <a:srgbClr val="FFFFFF"/>
                </a:solidFill>
              </a:rPr>
              <a:t> – Summer FYF, program, academic mentoring, outreach and support</a:t>
            </a:r>
          </a:p>
          <a:p>
            <a:pPr lvl="1"/>
            <a:r>
              <a:rPr lang="en-US" sz="1600" b="1" dirty="0">
                <a:solidFill>
                  <a:srgbClr val="FFFFFF"/>
                </a:solidFill>
              </a:rPr>
              <a:t>Office of Testing</a:t>
            </a:r>
            <a:r>
              <a:rPr lang="en-US" sz="1600" dirty="0">
                <a:solidFill>
                  <a:srgbClr val="FFFFFF"/>
                </a:solidFill>
              </a:rPr>
              <a:t> – placement, CLEP and local testing for graduate and licensure exams</a:t>
            </a:r>
            <a:endParaRPr lang="en-US" sz="1600" b="1" dirty="0">
              <a:solidFill>
                <a:srgbClr val="FFFFFF"/>
              </a:solidFill>
            </a:endParaRP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457200" y="1143000"/>
            <a:ext cx="3810000" cy="4495800"/>
          </a:xfrm>
        </p:spPr>
        <p:txBody>
          <a:bodyPr>
            <a:normAutofit/>
          </a:bodyPr>
          <a:lstStyle/>
          <a:p>
            <a:pPr algn="ctr"/>
            <a:r>
              <a:rPr lang="en-US" sz="2200" dirty="0">
                <a:solidFill>
                  <a:srgbClr val="FFFFFF"/>
                </a:solidFill>
              </a:rPr>
              <a:t>Carmen Ortiz</a:t>
            </a:r>
          </a:p>
          <a:p>
            <a:pPr algn="ctr"/>
            <a:r>
              <a:rPr lang="en-US" sz="2200" dirty="0">
                <a:solidFill>
                  <a:srgbClr val="FFFFFF"/>
                </a:solidFill>
              </a:rPr>
              <a:t>Academic Achievement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Advisement Center: </a:t>
            </a:r>
            <a:r>
              <a:rPr lang="en-US" b="0" dirty="0">
                <a:solidFill>
                  <a:srgbClr val="FFFFFF"/>
                </a:solidFill>
              </a:rPr>
              <a:t>Provide holistic advisement and support for students throughout their academic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FFFF"/>
                </a:solidFill>
              </a:rPr>
              <a:t>EOF</a:t>
            </a:r>
            <a:r>
              <a:rPr lang="en-US" dirty="0">
                <a:solidFill>
                  <a:srgbClr val="FFFFFF"/>
                </a:solidFill>
              </a:rPr>
              <a:t>: </a:t>
            </a:r>
            <a:r>
              <a:rPr lang="en-US" b="0" dirty="0">
                <a:solidFill>
                  <a:srgbClr val="FFFFFF"/>
                </a:solidFill>
              </a:rPr>
              <a:t>extensive support program, access and summer academic institute for first-generation, low-income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FFFFFF"/>
                </a:solidFill>
              </a:rPr>
              <a:t>Will.Power</a:t>
            </a:r>
            <a:r>
              <a:rPr lang="en-US" dirty="0">
                <a:solidFill>
                  <a:srgbClr val="FFFFFF"/>
                </a:solidFill>
              </a:rPr>
              <a:t>. Program: </a:t>
            </a:r>
            <a:r>
              <a:rPr lang="en-US" b="0" dirty="0">
                <a:solidFill>
                  <a:srgbClr val="FFFFFF"/>
                </a:solidFill>
              </a:rPr>
              <a:t> Proactive freshman seminar connecting students to their success team, career community and strategies for success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29600" cy="837882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solidFill>
                  <a:srgbClr val="F8F8F8"/>
                </a:solidFill>
              </a:rPr>
              <a:t>Student Success</a:t>
            </a:r>
            <a:endParaRPr lang="en-US" sz="3200" b="1" dirty="0">
              <a:solidFill>
                <a:srgbClr val="F8F8F8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8335" y="5934670"/>
            <a:ext cx="36288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ill.</a:t>
            </a:r>
            <a:r>
              <a:rPr lang="en-US" sz="5400" b="1" dirty="0">
                <a:ln w="18415" cmpd="sng">
                  <a:solidFill>
                    <a:schemeClr val="bg2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ower</a:t>
            </a:r>
          </a:p>
        </p:txBody>
      </p:sp>
    </p:spTree>
    <p:extLst>
      <p:ext uri="{BB962C8B-B14F-4D97-AF65-F5344CB8AC3E}">
        <p14:creationId xmlns:p14="http://schemas.microsoft.com/office/powerpoint/2010/main" val="215284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21301"/>
            <a:ext cx="89916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001000" cy="1371600"/>
          </a:xfrm>
        </p:spPr>
        <p:txBody>
          <a:bodyPr/>
          <a:lstStyle/>
          <a:p>
            <a:pPr algn="ctr"/>
            <a:r>
              <a:rPr lang="en-US" b="1" cap="none" dirty="0">
                <a:solidFill>
                  <a:srgbClr val="F8F8F8"/>
                </a:solidFill>
              </a:rPr>
              <a:t>Success Teams and Career Communities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848600" cy="4373563"/>
          </a:xfrm>
        </p:spPr>
        <p:txBody>
          <a:bodyPr>
            <a:normAutofit fontScale="92500" lnSpcReduction="20000"/>
          </a:bodyPr>
          <a:lstStyle/>
          <a:p>
            <a:pPr lvl="0" defTabSz="457200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US" sz="30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0" dirty="0">
                <a:solidFill>
                  <a:srgbClr val="FFFFFF"/>
                </a:solidFill>
                <a:latin typeface="+mj-lt"/>
                <a:cs typeface="Arial" pitchFamily="34" charset="0"/>
              </a:rPr>
              <a:t>All students are connected to a group of professionals who are their Success Team:</a:t>
            </a:r>
          </a:p>
          <a:p>
            <a:pPr lvl="1" defTabSz="457200" fontAlgn="base">
              <a:lnSpc>
                <a:spcPct val="120000"/>
              </a:lnSpc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+mj-lt"/>
                <a:cs typeface="Arial" pitchFamily="34" charset="0"/>
              </a:rPr>
              <a:t>Advisor</a:t>
            </a:r>
          </a:p>
          <a:p>
            <a:pPr lvl="1" defTabSz="457200" fontAlgn="base">
              <a:lnSpc>
                <a:spcPct val="120000"/>
              </a:lnSpc>
              <a:spcBef>
                <a:spcPct val="0"/>
              </a:spcBef>
            </a:pPr>
            <a:r>
              <a:rPr lang="en-US" sz="2400" b="0" dirty="0">
                <a:solidFill>
                  <a:srgbClr val="FFFFFF"/>
                </a:solidFill>
                <a:latin typeface="+mj-lt"/>
                <a:cs typeface="Arial" pitchFamily="34" charset="0"/>
              </a:rPr>
              <a:t>Career Coach</a:t>
            </a:r>
          </a:p>
          <a:p>
            <a:pPr lvl="1" defTabSz="457200" fontAlgn="base">
              <a:lnSpc>
                <a:spcPct val="120000"/>
              </a:lnSpc>
              <a:spcBef>
                <a:spcPct val="0"/>
              </a:spcBef>
            </a:pPr>
            <a:r>
              <a:rPr lang="en-US" sz="2400" b="0" dirty="0">
                <a:solidFill>
                  <a:srgbClr val="FFFFFF"/>
                </a:solidFill>
                <a:latin typeface="+mj-lt"/>
                <a:cs typeface="Arial" pitchFamily="34" charset="0"/>
              </a:rPr>
              <a:t>Financial Aid Counselor</a:t>
            </a:r>
          </a:p>
          <a:p>
            <a:pPr lvl="0" defTabSz="457200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b="0" dirty="0">
                <a:solidFill>
                  <a:srgbClr val="FFFFFF"/>
                </a:solidFill>
                <a:latin typeface="+mj-lt"/>
                <a:cs typeface="Arial" pitchFamily="34" charset="0"/>
              </a:rPr>
              <a:t> Students are also connected to a Career Community that reflects their major choice and career pathways: </a:t>
            </a:r>
            <a:r>
              <a:rPr lang="en-US" sz="2400" b="0" dirty="0">
                <a:latin typeface="+mj-lt"/>
                <a:cs typeface="Arial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https://www.wpunj.edu/career-center/career-communities</a:t>
            </a:r>
            <a:r>
              <a:rPr lang="en-US" sz="2400" b="0" dirty="0">
                <a:latin typeface="+mj-lt"/>
                <a:cs typeface="Arial" pitchFamily="34" charset="0"/>
              </a:rPr>
              <a:t> </a:t>
            </a:r>
          </a:p>
          <a:p>
            <a:pPr lvl="0" defTabSz="457200" fontAlgn="base">
              <a:spcBef>
                <a:spcPct val="0"/>
              </a:spcBef>
              <a:buFont typeface="Arial" pitchFamily="34" charset="0"/>
              <a:buChar char="•"/>
            </a:pPr>
            <a:r>
              <a:rPr lang="en-US" sz="2400" b="0" dirty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en-US" sz="1700" b="0" dirty="0">
                <a:solidFill>
                  <a:srgbClr val="FFFFFF"/>
                </a:solidFill>
                <a:latin typeface="+mj-lt"/>
                <a:cs typeface="Arial" pitchFamily="34" charset="0"/>
              </a:rPr>
              <a:t>In addition - students can access a range of support services</a:t>
            </a:r>
          </a:p>
          <a:p>
            <a:pPr lvl="1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sz="17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Academic</a:t>
            </a:r>
            <a:r>
              <a:rPr lang="en-US" sz="1700" dirty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en-US" sz="17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Support Services</a:t>
            </a:r>
          </a:p>
          <a:p>
            <a:pPr lvl="2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solidFill>
                  <a:srgbClr val="FFFFFF"/>
                </a:solidFill>
                <a:latin typeface="+mj-lt"/>
                <a:cs typeface="Arial" pitchFamily="34" charset="0"/>
              </a:rPr>
              <a:t>Tutor.com, ASC, Writing Center, SEC, department tutoring</a:t>
            </a:r>
          </a:p>
          <a:p>
            <a:pPr lvl="1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sz="17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Accessibility Resource Center</a:t>
            </a:r>
          </a:p>
          <a:p>
            <a:pPr lvl="2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sz="1700" dirty="0">
                <a:solidFill>
                  <a:srgbClr val="FFFFFF"/>
                </a:solidFill>
                <a:latin typeface="+mj-lt"/>
                <a:cs typeface="Arial" pitchFamily="34" charset="0"/>
              </a:rPr>
              <a:t>Works with students who have documented accommodations</a:t>
            </a:r>
          </a:p>
          <a:p>
            <a:pPr lvl="1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sz="1700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Counseling Health and Wellness</a:t>
            </a:r>
          </a:p>
          <a:p>
            <a:pPr lvl="1" defTabSz="457200" fontAlgn="base">
              <a:spcBef>
                <a:spcPct val="0"/>
              </a:spcBef>
              <a:spcAft>
                <a:spcPct val="0"/>
              </a:spcAft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388335" y="5934670"/>
            <a:ext cx="36288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ill.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ower</a:t>
            </a:r>
          </a:p>
        </p:txBody>
      </p:sp>
    </p:spTree>
    <p:extLst>
      <p:ext uri="{BB962C8B-B14F-4D97-AF65-F5344CB8AC3E}">
        <p14:creationId xmlns:p14="http://schemas.microsoft.com/office/powerpoint/2010/main" val="3533321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21301"/>
            <a:ext cx="89916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990282"/>
          </a:xfrm>
        </p:spPr>
        <p:txBody>
          <a:bodyPr>
            <a:normAutofit/>
          </a:bodyPr>
          <a:lstStyle/>
          <a:p>
            <a:pPr algn="ctr"/>
            <a:r>
              <a:rPr lang="en-US" sz="3400" b="1" cap="none" dirty="0">
                <a:solidFill>
                  <a:srgbClr val="FFFFFF"/>
                </a:solidFill>
              </a:rPr>
              <a:t>Transition from High School to College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275853"/>
            <a:ext cx="3657600" cy="4525963"/>
          </a:xfrm>
        </p:spPr>
        <p:txBody>
          <a:bodyPr>
            <a:normAutofit/>
          </a:bodyPr>
          <a:lstStyle/>
          <a:p>
            <a:pPr lvl="0" algn="ctr" defTabSz="457200" fontAlgn="base">
              <a:spcBef>
                <a:spcPct val="0"/>
              </a:spcBef>
            </a:pPr>
            <a:r>
              <a:rPr lang="en-US" sz="2400" dirty="0">
                <a:solidFill>
                  <a:srgbClr val="FFFFFF"/>
                </a:solidFill>
                <a:latin typeface="+mj-lt"/>
                <a:cs typeface="Arial" pitchFamily="34" charset="0"/>
              </a:rPr>
              <a:t>High School</a:t>
            </a:r>
            <a:r>
              <a:rPr lang="en-US" sz="2400" b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457200" lvl="0" indent="-457200" defTabSz="457200" fontAlgn="base">
              <a:spcBef>
                <a:spcPct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FFFFFF"/>
                </a:solidFill>
              </a:rPr>
              <a:t>Guidance counselors</a:t>
            </a:r>
          </a:p>
          <a:p>
            <a:pPr marL="457200" lvl="0" indent="-457200" defTabSz="457200" fontAlgn="base">
              <a:spcBef>
                <a:spcPct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FFFFFF"/>
                </a:solidFill>
              </a:rPr>
              <a:t>Open access to information for parents and family</a:t>
            </a:r>
          </a:p>
          <a:p>
            <a:pPr marL="457200" lvl="0" indent="-457200" defTabSz="457200" fontAlgn="base">
              <a:spcBef>
                <a:spcPct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FFFFFF"/>
                </a:solidFill>
              </a:rPr>
              <a:t>Teacher and school counselors provide direct support to students and connect students</a:t>
            </a:r>
          </a:p>
          <a:p>
            <a:pPr marL="457200" lvl="0" indent="-457200" defTabSz="457200" fontAlgn="base">
              <a:spcBef>
                <a:spcPct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FFFFFF"/>
                </a:solidFill>
              </a:rPr>
              <a:t>Frequent, usually daily, feedback from teachers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1999" y="1269169"/>
            <a:ext cx="3797741" cy="4525963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+mj-lt"/>
                <a:cs typeface="Arial" pitchFamily="34" charset="0"/>
              </a:rPr>
              <a:t>College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FFFFFF"/>
                </a:solidFill>
              </a:rPr>
              <a:t>Advisors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FERPA</a:t>
            </a:r>
            <a:r>
              <a:rPr lang="en-US" sz="1800" b="0" dirty="0">
                <a:solidFill>
                  <a:srgbClr val="FFFFFF"/>
                </a:solidFill>
              </a:rPr>
              <a:t> and other expectations limits parent access to information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FFFFFF"/>
                </a:solidFill>
              </a:rPr>
              <a:t>Students need to self-advocate and utilize resources across campus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en-US" sz="1800" b="0" dirty="0">
                <a:solidFill>
                  <a:srgbClr val="FFFFFF"/>
                </a:solidFill>
              </a:rPr>
              <a:t>Periodic feedback; students need to monitor their own progress</a:t>
            </a: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88335" y="5934670"/>
            <a:ext cx="36288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ill.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ower</a:t>
            </a:r>
          </a:p>
        </p:txBody>
      </p:sp>
    </p:spTree>
    <p:extLst>
      <p:ext uri="{BB962C8B-B14F-4D97-AF65-F5344CB8AC3E}">
        <p14:creationId xmlns:p14="http://schemas.microsoft.com/office/powerpoint/2010/main" val="153987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114268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Will. Power. 101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Key components of students’ first year:</a:t>
            </a:r>
          </a:p>
          <a:p>
            <a:pPr marL="800100" lvl="1" indent="-342900"/>
            <a:r>
              <a:rPr lang="en-US" b="0" dirty="0">
                <a:solidFill>
                  <a:srgbClr val="FFFFFF"/>
                </a:solidFill>
              </a:rPr>
              <a:t>Students take required classes with the same group of students in </a:t>
            </a:r>
            <a:r>
              <a:rPr lang="en-US" dirty="0">
                <a:solidFill>
                  <a:srgbClr val="FFFFFF"/>
                </a:solidFill>
              </a:rPr>
              <a:t>their </a:t>
            </a:r>
            <a:r>
              <a:rPr lang="en-US" sz="2400" b="1" dirty="0">
                <a:solidFill>
                  <a:srgbClr val="FFFFFF"/>
                </a:solidFill>
              </a:rPr>
              <a:t>Career Community</a:t>
            </a:r>
          </a:p>
          <a:p>
            <a:pPr marL="800100" lvl="1" indent="-342900"/>
            <a:r>
              <a:rPr lang="en-US" b="0" dirty="0">
                <a:solidFill>
                  <a:srgbClr val="FFFFFF"/>
                </a:solidFill>
              </a:rPr>
              <a:t>Benefit from a schedule with coordinated classes, built-in enrichment activities, and time for jobs and family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Sample block schedule for a Psychology major: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933519"/>
            <a:ext cx="7467600" cy="195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27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921301"/>
            <a:ext cx="8991600" cy="9233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762000"/>
          </a:xfrm>
        </p:spPr>
        <p:txBody>
          <a:bodyPr/>
          <a:lstStyle/>
          <a:p>
            <a:pPr algn="ctr"/>
            <a:r>
              <a:rPr lang="en-US" b="1" cap="none" dirty="0">
                <a:solidFill>
                  <a:srgbClr val="F8F8F8"/>
                </a:solidFill>
              </a:rPr>
              <a:t>FERPA and Modes of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4373563"/>
          </a:xfrm>
        </p:spPr>
        <p:txBody>
          <a:bodyPr>
            <a:normAutofit fontScale="85000" lnSpcReduction="10000"/>
          </a:bodyPr>
          <a:lstStyle/>
          <a:p>
            <a:pPr marL="457200" lvl="0" indent="-457200" defTabSz="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FERPA – students can sign off on access to one or all of the following types of information:</a:t>
            </a:r>
          </a:p>
          <a:p>
            <a:pPr marL="914400" lvl="1" indent="-457200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Financial</a:t>
            </a: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 - critical so families can navigate financial and aid paperwork with WPU</a:t>
            </a:r>
          </a:p>
          <a:p>
            <a:pPr marL="914400" lvl="1" indent="-457200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Academic - </a:t>
            </a: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Grades</a:t>
            </a:r>
          </a:p>
          <a:p>
            <a:pPr marL="914400" lvl="1" indent="-457200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b="1" dirty="0">
                <a:solidFill>
                  <a:srgbClr val="FFFFFF"/>
                </a:solidFill>
                <a:latin typeface="+mj-lt"/>
                <a:cs typeface="Arial" pitchFamily="34" charset="0"/>
              </a:rPr>
              <a:t>Judicial - </a:t>
            </a: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Behavior</a:t>
            </a:r>
            <a:endParaRPr lang="en-US" sz="1800" b="1" dirty="0">
              <a:solidFill>
                <a:srgbClr val="FFFFFF"/>
              </a:solidFill>
              <a:latin typeface="+mj-lt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Navigate– primary portal for academic alerts, reminders, communication 	and student support; students can schedule appointments and tutoring</a:t>
            </a:r>
          </a:p>
          <a:p>
            <a:pPr defTabSz="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 WP Connect</a:t>
            </a:r>
            <a:r>
              <a:rPr lang="en-US" b="0" dirty="0">
                <a:solidFill>
                  <a:srgbClr val="FFFFFF"/>
                </a:solidFill>
                <a:latin typeface="+mj-lt"/>
                <a:cs typeface="Arial" pitchFamily="34" charset="0"/>
              </a:rPr>
              <a:t> – primary student portal to access needed forms, 		materials and important information</a:t>
            </a:r>
          </a:p>
          <a:p>
            <a:pPr defTabSz="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FFFFFF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WPU Email </a:t>
            </a:r>
            <a:r>
              <a:rPr lang="en-US" b="0" dirty="0">
                <a:solidFill>
                  <a:srgbClr val="FFFFFF"/>
                </a:solidFill>
                <a:latin typeface="+mj-lt"/>
                <a:cs typeface="Arial" pitchFamily="34" charset="0"/>
              </a:rPr>
              <a:t>– primary official form of communication for the University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Students must check it frequently and use this when communicating with offices and faculty</a:t>
            </a:r>
          </a:p>
          <a:p>
            <a:pPr marL="800100" lvl="1" indent="-342900" defTabSz="457200" fontAlgn="base">
              <a:spcBef>
                <a:spcPct val="0"/>
              </a:spcBef>
              <a:spcAft>
                <a:spcPts val="600"/>
              </a:spcAft>
            </a:pPr>
            <a:r>
              <a:rPr lang="en-US" dirty="0">
                <a:solidFill>
                  <a:srgbClr val="FFFFFF"/>
                </a:solidFill>
                <a:latin typeface="+mj-lt"/>
                <a:cs typeface="Arial" pitchFamily="34" charset="0"/>
              </a:rPr>
              <a:t>Alternate emails will not be accepted for official responses</a:t>
            </a:r>
            <a:endParaRPr lang="en-US" b="0" dirty="0">
              <a:solidFill>
                <a:srgbClr val="FFFFFF"/>
              </a:solidFill>
              <a:latin typeface="+mj-lt"/>
              <a:cs typeface="Arial" pitchFamily="34" charset="0"/>
            </a:endParaRPr>
          </a:p>
          <a:p>
            <a:pPr marL="342900" indent="-342900" defTabSz="457200" fontAlgn="base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b="0" dirty="0">
              <a:latin typeface="+mj-lt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88335" y="5934670"/>
            <a:ext cx="36288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ill.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ower</a:t>
            </a:r>
          </a:p>
        </p:txBody>
      </p:sp>
    </p:spTree>
    <p:extLst>
      <p:ext uri="{BB962C8B-B14F-4D97-AF65-F5344CB8AC3E}">
        <p14:creationId xmlns:p14="http://schemas.microsoft.com/office/powerpoint/2010/main" val="242877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/>
          <a:lstStyle/>
          <a:p>
            <a:pPr algn="ctr"/>
            <a:r>
              <a:rPr lang="en-US" b="1" cap="none" dirty="0">
                <a:solidFill>
                  <a:srgbClr val="F8F8F8"/>
                </a:solidFill>
              </a:rPr>
              <a:t>How we communicate concerns to students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940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Students will get regular outreach and should be checking:</a:t>
            </a:r>
          </a:p>
          <a:p>
            <a:pPr marL="800100" lvl="1" indent="-342900"/>
            <a:r>
              <a:rPr lang="en-US" sz="1600" dirty="0">
                <a:solidFill>
                  <a:srgbClr val="FFFFFF"/>
                </a:solidFill>
              </a:rPr>
              <a:t>WP Email, Text Messages, Alerts and information in Navigate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Students will get email reminders about paperwork, outstanding requirements and deadlines; </a:t>
            </a:r>
            <a:r>
              <a:rPr lang="en-US" sz="1800" u="sng" dirty="0">
                <a:solidFill>
                  <a:srgbClr val="FFFFFF"/>
                </a:solidFill>
              </a:rPr>
              <a:t>however</a:t>
            </a:r>
            <a:r>
              <a:rPr lang="en-US" sz="1800" dirty="0">
                <a:solidFill>
                  <a:srgbClr val="FFFFFF"/>
                </a:solidFill>
              </a:rPr>
              <a:t>:</a:t>
            </a:r>
          </a:p>
          <a:p>
            <a:pPr marL="800100" lvl="1" indent="-342900"/>
            <a:r>
              <a:rPr lang="en-US" sz="1600" dirty="0">
                <a:solidFill>
                  <a:srgbClr val="FFFFFF"/>
                </a:solidFill>
              </a:rPr>
              <a:t>Their class syllabi and Blackboard course pages are also standard communication method by faculty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Many faculty use our early alert system or will communicate concerns to students, however:</a:t>
            </a:r>
          </a:p>
          <a:p>
            <a:pPr marL="800100" lvl="1" indent="-342900"/>
            <a:r>
              <a:rPr lang="en-US" sz="1600" dirty="0">
                <a:solidFill>
                  <a:srgbClr val="FFFFFF"/>
                </a:solidFill>
              </a:rPr>
              <a:t>Faculty also use grades as a way of communicating</a:t>
            </a:r>
          </a:p>
          <a:p>
            <a:pPr marL="800100" lvl="1" indent="-342900"/>
            <a:r>
              <a:rPr lang="en-US" sz="1600" dirty="0">
                <a:solidFill>
                  <a:srgbClr val="FFFFFF"/>
                </a:solidFill>
              </a:rPr>
              <a:t>Missing grades should be followed up on by students</a:t>
            </a:r>
          </a:p>
          <a:p>
            <a:pPr marL="800100" lvl="1" indent="-342900"/>
            <a:r>
              <a:rPr lang="en-US" sz="1600" b="1" dirty="0">
                <a:solidFill>
                  <a:srgbClr val="FFFFFF"/>
                </a:solidFill>
              </a:rPr>
              <a:t>Students are expected to reach out or reply to outreach if they are having difficulties or questions</a:t>
            </a:r>
          </a:p>
          <a:p>
            <a:pPr lvl="1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257800"/>
            <a:ext cx="7772399" cy="152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916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01000" cy="1371600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>
                <a:solidFill>
                  <a:srgbClr val="F8F8F8"/>
                </a:solidFill>
              </a:rPr>
              <a:t>How Families Communicate Expectations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810000" cy="45259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Family/Guardian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Finances </a:t>
            </a:r>
            <a:r>
              <a:rPr lang="en-US" sz="2200" b="0" dirty="0">
                <a:solidFill>
                  <a:srgbClr val="FFFFFF"/>
                </a:solidFill>
              </a:rPr>
              <a:t>– tuition, books, food, travel, extras, work expectation, who is managing tuition and billing?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Academics – </a:t>
            </a:r>
            <a:r>
              <a:rPr lang="en-US" sz="2200" b="0" dirty="0">
                <a:solidFill>
                  <a:srgbClr val="FFFFFF"/>
                </a:solidFill>
              </a:rPr>
              <a:t>what are you expecting to see?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Work and Family responsibilities – </a:t>
            </a:r>
            <a:r>
              <a:rPr lang="en-US" sz="2200" b="0" dirty="0">
                <a:solidFill>
                  <a:srgbClr val="FFFFFF"/>
                </a:solidFill>
              </a:rPr>
              <a:t>how to schedule?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01497" y="1676399"/>
            <a:ext cx="3810000" cy="45259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Students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Finances – </a:t>
            </a:r>
            <a:r>
              <a:rPr lang="en-US" sz="2200" b="0" dirty="0">
                <a:solidFill>
                  <a:srgbClr val="FFFFFF"/>
                </a:solidFill>
              </a:rPr>
              <a:t>how much support is family providing?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Academics – </a:t>
            </a:r>
            <a:r>
              <a:rPr lang="en-US" sz="2200" b="0" dirty="0">
                <a:solidFill>
                  <a:srgbClr val="FFFFFF"/>
                </a:solidFill>
              </a:rPr>
              <a:t>major, what are “good grades”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Privacy – </a:t>
            </a:r>
            <a:r>
              <a:rPr lang="en-US" sz="2200" b="0" dirty="0">
                <a:solidFill>
                  <a:srgbClr val="FFFFFF"/>
                </a:solidFill>
              </a:rPr>
              <a:t>what is private? Academics, relationships, participation in activities?</a:t>
            </a:r>
          </a:p>
        </p:txBody>
      </p:sp>
    </p:spTree>
    <p:extLst>
      <p:ext uri="{BB962C8B-B14F-4D97-AF65-F5344CB8AC3E}">
        <p14:creationId xmlns:p14="http://schemas.microsoft.com/office/powerpoint/2010/main" val="1430526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cap="none" dirty="0">
                <a:solidFill>
                  <a:srgbClr val="F8F8F8"/>
                </a:solidFill>
              </a:rPr>
              <a:t>Earning a Degree</a:t>
            </a:r>
          </a:p>
        </p:txBody>
      </p:sp>
      <p:pic>
        <p:nvPicPr>
          <p:cNvPr id="9" name="Picture 2" descr="Anticipated College Student Journey M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2770"/>
            <a:ext cx="4876800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he College Student Journey Map is not lin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043" y="3886200"/>
            <a:ext cx="4720713" cy="271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36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2.24"/>
  <p:tag name="PPTVERSION" val="15"/>
  <p:tag name="TPOS" val="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of Registration Services">
  <a:themeElements>
    <a:clrScheme name="Custom 2">
      <a:dk1>
        <a:srgbClr val="000000"/>
      </a:dk1>
      <a:lt1>
        <a:srgbClr val="FF6600"/>
      </a:lt1>
      <a:dk2>
        <a:srgbClr val="000000"/>
      </a:dk2>
      <a:lt2>
        <a:srgbClr val="000000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esidence Life">
  <a:themeElements>
    <a:clrScheme name="Custom 2">
      <a:dk1>
        <a:srgbClr val="000000"/>
      </a:dk1>
      <a:lt1>
        <a:srgbClr val="FF6600"/>
      </a:lt1>
      <a:dk2>
        <a:srgbClr val="000000"/>
      </a:dk2>
      <a:lt2>
        <a:srgbClr val="000000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957</Words>
  <Application>Microsoft Office PowerPoint</Application>
  <PresentationFormat>On-screen Show (4:3)</PresentationFormat>
  <Paragraphs>124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Palatino Linotype</vt:lpstr>
      <vt:lpstr>Office of Registration Services</vt:lpstr>
      <vt:lpstr>Residence Life</vt:lpstr>
      <vt:lpstr>PowerPoint Presentation</vt:lpstr>
      <vt:lpstr>Student Success</vt:lpstr>
      <vt:lpstr>Success Teams and Career Communities</vt:lpstr>
      <vt:lpstr>Transition from High School to College</vt:lpstr>
      <vt:lpstr>Will. Power. 101</vt:lpstr>
      <vt:lpstr>FERPA and Modes of Communication</vt:lpstr>
      <vt:lpstr>How we communicate concerns to students</vt:lpstr>
      <vt:lpstr>How Families Communicate Expectations </vt:lpstr>
      <vt:lpstr>Earning a Degree</vt:lpstr>
      <vt:lpstr>Degree Requirements </vt:lpstr>
      <vt:lpstr>WP Connect </vt:lpstr>
      <vt:lpstr>PowerPoint Presentation</vt:lpstr>
      <vt:lpstr>PowerPoint Presentation</vt:lpstr>
      <vt:lpstr>Important Dates and Upcoming Requirements</vt:lpstr>
      <vt:lpstr>Key Contact Information</vt:lpstr>
    </vt:vector>
  </TitlesOfParts>
  <Company>William Paterson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Falvo</dc:creator>
  <cp:lastModifiedBy>Refsland, Linda</cp:lastModifiedBy>
  <cp:revision>98</cp:revision>
  <cp:lastPrinted>2023-07-07T16:23:20Z</cp:lastPrinted>
  <dcterms:created xsi:type="dcterms:W3CDTF">2015-06-25T16:55:18Z</dcterms:created>
  <dcterms:modified xsi:type="dcterms:W3CDTF">2024-07-08T17:24:38Z</dcterms:modified>
</cp:coreProperties>
</file>